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73" r:id="rId12"/>
    <p:sldId id="285" r:id="rId13"/>
    <p:sldId id="266" r:id="rId14"/>
    <p:sldId id="268" r:id="rId15"/>
    <p:sldId id="267" r:id="rId16"/>
    <p:sldId id="269" r:id="rId17"/>
    <p:sldId id="272" r:id="rId18"/>
    <p:sldId id="270" r:id="rId19"/>
    <p:sldId id="271"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91" d="100"/>
          <a:sy n="91" d="100"/>
        </p:scale>
        <p:origin x="36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0B28-CCB4-4B3C-9D30-870E70B3C5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9483DA-E3A9-4BDC-A2B9-2C8EE7D6D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5BCE06-88D5-415D-9D76-DEADEE4FDBB8}"/>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765654E2-A17C-4DF0-AB2C-3952520834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774095-3607-4124-A0B3-65C85701EE27}"/>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312167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A3DC8-2436-4548-AC05-AAC9D948974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339902-AFB0-469E-9D97-BDB2473EFDF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A303CD-2F1E-4CD1-AC00-166EB6F6933A}"/>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D8A86FBB-5B27-4C83-AFC3-7A91D3D159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074337-07CD-4B4D-A99A-42D0B892E6B5}"/>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147166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DB51A76-DD16-40FE-9622-CE697054878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1C8BF0-63E9-4516-AFF9-A9B32C06F6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EF2A1A-8F92-45E0-8E56-6838EBDDAE25}"/>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C4A44807-3333-4CBF-B1B4-202796E065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54541F-C12E-4C65-9B5A-2224FD35564A}"/>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79691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B25D9-3B77-467A-9301-A39FD459E0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023778-2266-40AB-81BA-74C2E6CF711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FFA5A-1ED1-4457-AE16-5C2C209D5CAD}"/>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573B62C5-3875-476D-8081-9BB8EF89E1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7E06F0-B314-4143-A57A-11869869CF15}"/>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251494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95972-8C33-4D40-A242-C69354ECE8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65DCD0-80A9-46CC-A60A-BBC8C3A5C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E862219-5732-476B-A10E-8133E99D91F2}"/>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69C7057D-9A41-42F3-864D-7030FBEBAB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EC2B80-B089-4E21-BD8F-7F44AF7DBCA7}"/>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291993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0008E-3CEA-492F-A42A-9FC36FBAC2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B7C0E1-ED40-4544-B192-82FC29F46B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80CED7-2916-4605-95FC-1659D86E12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813201D-FA43-463A-AA4E-2DE1DE30AE29}"/>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6" name="Espace réservé du pied de page 5">
            <a:extLst>
              <a:ext uri="{FF2B5EF4-FFF2-40B4-BE49-F238E27FC236}">
                <a16:creationId xmlns:a16="http://schemas.microsoft.com/office/drawing/2014/main" id="{1BEDEF57-26E4-497B-B0A4-3B2BBFCB5B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1040DA-320D-4623-9846-BDE164D7814D}"/>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89848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18E4E-B76F-4D53-B329-691691AB7E9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A47D2A3-4AFE-4EC0-B21D-CE2A94F51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DEF70C-70F7-4DAB-ACB7-2475C66F0A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FB8A1F-0975-41BE-8B58-84BA9F9C9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A6D384C-4320-4DE4-8503-202CF189B5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D3189FD-2F0D-4300-B903-2524A149EBC3}"/>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8" name="Espace réservé du pied de page 7">
            <a:extLst>
              <a:ext uri="{FF2B5EF4-FFF2-40B4-BE49-F238E27FC236}">
                <a16:creationId xmlns:a16="http://schemas.microsoft.com/office/drawing/2014/main" id="{66FA030F-71A5-44E5-AEE3-1FEC9C9B05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B7125A-0149-418E-8E46-32A748A25418}"/>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279479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FEBE8-5B3C-488D-9AAF-93BC74B772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CFDF0BF-D0DB-46CA-B0BE-2A2B6D632916}"/>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4" name="Espace réservé du pied de page 3">
            <a:extLst>
              <a:ext uri="{FF2B5EF4-FFF2-40B4-BE49-F238E27FC236}">
                <a16:creationId xmlns:a16="http://schemas.microsoft.com/office/drawing/2014/main" id="{29345387-0DA9-4F63-B445-38C66D0B6D3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EA68B74-25B1-4692-8B10-F72D0308CF3E}"/>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291913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E32134-34DF-4B6F-9BD6-85B82F1A6744}"/>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3" name="Espace réservé du pied de page 2">
            <a:extLst>
              <a:ext uri="{FF2B5EF4-FFF2-40B4-BE49-F238E27FC236}">
                <a16:creationId xmlns:a16="http://schemas.microsoft.com/office/drawing/2014/main" id="{B739864C-AC4E-46F7-B438-E2C5495927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88E59C-A094-49A1-9803-A69EA7FF8FCE}"/>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328870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E41B8-A87A-4EF0-8AEC-9F26BFF473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5131A9B-2E4D-45CF-B662-9FFF8E054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675CEA-A192-4B9A-9E9F-BBAAB0C86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2ED327-A697-4BC0-81C2-FA3F83D961EA}"/>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6" name="Espace réservé du pied de page 5">
            <a:extLst>
              <a:ext uri="{FF2B5EF4-FFF2-40B4-BE49-F238E27FC236}">
                <a16:creationId xmlns:a16="http://schemas.microsoft.com/office/drawing/2014/main" id="{79741325-53E2-409D-AA1C-B9CC40EFFC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00C108-348F-40CD-B35A-8C157987C1E1}"/>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74588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7C60E-B27F-43F4-94A0-B2C6106F29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85A0D56-FE00-49C9-A96E-27A437BDF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A3577E-EACC-4144-9E52-4FA2454B0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9AF37B-BA95-41AA-B570-285D7B12CB2C}"/>
              </a:ext>
            </a:extLst>
          </p:cNvPr>
          <p:cNvSpPr>
            <a:spLocks noGrp="1"/>
          </p:cNvSpPr>
          <p:nvPr>
            <p:ph type="dt" sz="half" idx="10"/>
          </p:nvPr>
        </p:nvSpPr>
        <p:spPr/>
        <p:txBody>
          <a:bodyPr/>
          <a:lstStyle/>
          <a:p>
            <a:fld id="{AAA8E72C-9C89-4507-B6B8-4D7739144754}" type="datetimeFigureOut">
              <a:rPr lang="fr-FR" smtClean="0"/>
              <a:t>28/02/2022</a:t>
            </a:fld>
            <a:endParaRPr lang="fr-FR"/>
          </a:p>
        </p:txBody>
      </p:sp>
      <p:sp>
        <p:nvSpPr>
          <p:cNvPr id="6" name="Espace réservé du pied de page 5">
            <a:extLst>
              <a:ext uri="{FF2B5EF4-FFF2-40B4-BE49-F238E27FC236}">
                <a16:creationId xmlns:a16="http://schemas.microsoft.com/office/drawing/2014/main" id="{CB30FDBD-950F-4484-B59C-AF67793E2A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33CDC2-E7EF-4C90-8625-044FA346A9C4}"/>
              </a:ext>
            </a:extLst>
          </p:cNvPr>
          <p:cNvSpPr>
            <a:spLocks noGrp="1"/>
          </p:cNvSpPr>
          <p:nvPr>
            <p:ph type="sldNum" sz="quarter" idx="12"/>
          </p:nvPr>
        </p:nvSpPr>
        <p:spPr/>
        <p:txBody>
          <a:bodyPr/>
          <a:lstStyle/>
          <a:p>
            <a:fld id="{C8A8E852-5876-4AEC-B844-BD09EECEE4FA}" type="slidenum">
              <a:rPr lang="fr-FR" smtClean="0"/>
              <a:t>‹N°›</a:t>
            </a:fld>
            <a:endParaRPr lang="fr-FR"/>
          </a:p>
        </p:txBody>
      </p:sp>
    </p:spTree>
    <p:extLst>
      <p:ext uri="{BB962C8B-B14F-4D97-AF65-F5344CB8AC3E}">
        <p14:creationId xmlns:p14="http://schemas.microsoft.com/office/powerpoint/2010/main" val="20380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E010B6-FBA0-4C82-B71F-DCD97E002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BABEA2-CCEE-4874-8E1D-6E1A04925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79A6B8-674C-4F2E-B000-4B302D8AB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8E72C-9C89-4507-B6B8-4D7739144754}" type="datetimeFigureOut">
              <a:rPr lang="fr-FR" smtClean="0"/>
              <a:t>28/02/2022</a:t>
            </a:fld>
            <a:endParaRPr lang="fr-FR"/>
          </a:p>
        </p:txBody>
      </p:sp>
      <p:sp>
        <p:nvSpPr>
          <p:cNvPr id="5" name="Espace réservé du pied de page 4">
            <a:extLst>
              <a:ext uri="{FF2B5EF4-FFF2-40B4-BE49-F238E27FC236}">
                <a16:creationId xmlns:a16="http://schemas.microsoft.com/office/drawing/2014/main" id="{35FB59AD-2E69-4AA7-A4C7-6C8E6BF95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C4850AB-9AAD-4CF0-A675-794CFC6BF9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8E852-5876-4AEC-B844-BD09EECEE4FA}" type="slidenum">
              <a:rPr lang="fr-FR" smtClean="0"/>
              <a:t>‹N°›</a:t>
            </a:fld>
            <a:endParaRPr lang="fr-FR"/>
          </a:p>
        </p:txBody>
      </p:sp>
    </p:spTree>
    <p:extLst>
      <p:ext uri="{BB962C8B-B14F-4D97-AF65-F5344CB8AC3E}">
        <p14:creationId xmlns:p14="http://schemas.microsoft.com/office/powerpoint/2010/main" val="102992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oronavirus en gros plan">
            <a:extLst>
              <a:ext uri="{FF2B5EF4-FFF2-40B4-BE49-F238E27FC236}">
                <a16:creationId xmlns:a16="http://schemas.microsoft.com/office/drawing/2014/main" id="{453C9973-165E-46E9-A5F1-7237EF9EB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40" r="43982" b="305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737347E-6455-4CAA-9FAE-0AA290DE2F33}"/>
              </a:ext>
            </a:extLst>
          </p:cNvPr>
          <p:cNvSpPr>
            <a:spLocks noGrp="1"/>
          </p:cNvSpPr>
          <p:nvPr>
            <p:ph type="ctrTitle"/>
          </p:nvPr>
        </p:nvSpPr>
        <p:spPr>
          <a:xfrm>
            <a:off x="477981" y="1122363"/>
            <a:ext cx="4023360" cy="3204134"/>
          </a:xfrm>
        </p:spPr>
        <p:txBody>
          <a:bodyPr anchor="b">
            <a:normAutofit/>
          </a:bodyPr>
          <a:lstStyle/>
          <a:p>
            <a:pPr algn="l"/>
            <a:r>
              <a:rPr lang="fr-FR" sz="4800" dirty="0"/>
              <a:t>COMMENT DETECTER LE COVID-19</a:t>
            </a:r>
          </a:p>
        </p:txBody>
      </p:sp>
      <p:sp>
        <p:nvSpPr>
          <p:cNvPr id="3" name="Sous-titre 2">
            <a:extLst>
              <a:ext uri="{FF2B5EF4-FFF2-40B4-BE49-F238E27FC236}">
                <a16:creationId xmlns:a16="http://schemas.microsoft.com/office/drawing/2014/main" id="{9C8B0514-1C36-4692-9CB4-7F1E6A53ECFD}"/>
              </a:ext>
            </a:extLst>
          </p:cNvPr>
          <p:cNvSpPr>
            <a:spLocks noGrp="1"/>
          </p:cNvSpPr>
          <p:nvPr>
            <p:ph type="subTitle" idx="1"/>
          </p:nvPr>
        </p:nvSpPr>
        <p:spPr>
          <a:xfrm>
            <a:off x="477980" y="4872922"/>
            <a:ext cx="4023359" cy="1208141"/>
          </a:xfrm>
        </p:spPr>
        <p:txBody>
          <a:bodyPr>
            <a:normAutofit/>
          </a:bodyPr>
          <a:lstStyle/>
          <a:p>
            <a:r>
              <a:rPr lang="fr-FR" sz="2000" dirty="0"/>
              <a:t>01 mars 2022</a:t>
            </a:r>
          </a:p>
          <a:p>
            <a:r>
              <a:rPr lang="fr-FR" sz="2000" dirty="0"/>
              <a:t>Dr. CHRISTOPHE UGUEN</a:t>
            </a:r>
          </a:p>
          <a:p>
            <a:r>
              <a:rPr lang="fr-FR" sz="2000" dirty="0"/>
              <a:t>ROTARY CLUB DE REDON</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EFA14B-F655-4275-B70E-88994962B91D}"/>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Tests sérologiques automatisés</a:t>
            </a:r>
          </a:p>
        </p:txBody>
      </p:sp>
      <p:sp>
        <p:nvSpPr>
          <p:cNvPr id="3" name="Espace réservé du contenu 2">
            <a:extLst>
              <a:ext uri="{FF2B5EF4-FFF2-40B4-BE49-F238E27FC236}">
                <a16:creationId xmlns:a16="http://schemas.microsoft.com/office/drawing/2014/main" id="{60FAAC40-96B6-47AC-9722-04E2B2FC224C}"/>
              </a:ext>
            </a:extLst>
          </p:cNvPr>
          <p:cNvSpPr>
            <a:spLocks noGrp="1"/>
          </p:cNvSpPr>
          <p:nvPr>
            <p:ph idx="1"/>
          </p:nvPr>
        </p:nvSpPr>
        <p:spPr>
          <a:xfrm>
            <a:off x="4810259" y="649480"/>
            <a:ext cx="6555347" cy="5546047"/>
          </a:xfrm>
        </p:spPr>
        <p:txBody>
          <a:bodyPr anchor="ctr">
            <a:normAutofit/>
          </a:bodyPr>
          <a:lstStyle/>
          <a:p>
            <a:r>
              <a:rPr lang="fr-FR" sz="2000" b="0" i="0" dirty="0">
                <a:effectLst/>
                <a:latin typeface="imago-book"/>
              </a:rPr>
              <a:t>Le test </a:t>
            </a:r>
            <a:r>
              <a:rPr lang="fr-FR" sz="2000" b="1" i="0" dirty="0">
                <a:effectLst/>
                <a:latin typeface="imago-book"/>
              </a:rPr>
              <a:t>qualitatif</a:t>
            </a:r>
            <a:r>
              <a:rPr lang="fr-FR" sz="2000" b="0" i="0" dirty="0">
                <a:effectLst/>
                <a:latin typeface="imago-book"/>
              </a:rPr>
              <a:t> </a:t>
            </a:r>
            <a:r>
              <a:rPr lang="fr-FR" sz="2000" b="1" i="0" dirty="0">
                <a:effectLst/>
                <a:latin typeface="imago-book"/>
              </a:rPr>
              <a:t>IgG</a:t>
            </a:r>
            <a:r>
              <a:rPr lang="fr-FR" sz="2000" b="0" i="0" dirty="0">
                <a:effectLst/>
                <a:latin typeface="imago-book"/>
              </a:rPr>
              <a:t> immunologique par </a:t>
            </a:r>
            <a:r>
              <a:rPr lang="fr-FR" sz="2000" b="0" i="0" dirty="0" err="1">
                <a:effectLst/>
                <a:latin typeface="imago-book"/>
              </a:rPr>
              <a:t>électrochimiluminescence</a:t>
            </a:r>
            <a:r>
              <a:rPr lang="fr-FR" sz="2000" b="0" i="0" dirty="0">
                <a:effectLst/>
                <a:latin typeface="imago-book"/>
              </a:rPr>
              <a:t> («ECLIA») est destiné aux analyseurs immunologiques. Il utilise une protéine recombinante comme antigène de la nucléocapside (N) pour identifier les anticorps du SARS-CoV-2. </a:t>
            </a:r>
          </a:p>
          <a:p>
            <a:r>
              <a:rPr lang="fr-FR" sz="2000" b="0" i="0" dirty="0">
                <a:effectLst/>
                <a:latin typeface="imago-book"/>
              </a:rPr>
              <a:t>Le test </a:t>
            </a:r>
            <a:r>
              <a:rPr lang="fr-FR" sz="2000" b="1" i="0" dirty="0">
                <a:effectLst/>
                <a:latin typeface="imago-book"/>
              </a:rPr>
              <a:t>quantitatif IgG </a:t>
            </a:r>
            <a:r>
              <a:rPr lang="fr-FR" sz="2000" b="0" i="0" dirty="0">
                <a:effectLst/>
                <a:latin typeface="imago-book"/>
              </a:rPr>
              <a:t>utilise une protéine recombinante représentant le RBD de l’antigène S, dans un format sandwich à double antigène, et permet ainsi de détecter les anticorps présentant une affinité élevée contre le SARS-CoV-2. Ce test aide à évaluer la réponse immunitaire adaptative humorale contre la protéine S du SARS-CoV-2.</a:t>
            </a:r>
            <a:endParaRPr lang="fr-FR" sz="2000" dirty="0"/>
          </a:p>
        </p:txBody>
      </p:sp>
    </p:spTree>
    <p:extLst>
      <p:ext uri="{BB962C8B-B14F-4D97-AF65-F5344CB8AC3E}">
        <p14:creationId xmlns:p14="http://schemas.microsoft.com/office/powerpoint/2010/main" val="405424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EB982D00-78D8-4912-A37E-49F98C4D884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Automates en chaine</a:t>
            </a:r>
          </a:p>
        </p:txBody>
      </p:sp>
      <p:pic>
        <p:nvPicPr>
          <p:cNvPr id="10244" name="Picture 4" descr="cobas® pro integrated solutions">
            <a:extLst>
              <a:ext uri="{FF2B5EF4-FFF2-40B4-BE49-F238E27FC236}">
                <a16:creationId xmlns:a16="http://schemas.microsoft.com/office/drawing/2014/main" id="{C65E1347-6AB2-41D6-BF86-3BE17BE64C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227405"/>
            <a:ext cx="7225748" cy="440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8DEB9-1B1D-4FD6-A05E-3C42517549A7}"/>
              </a:ext>
            </a:extLst>
          </p:cNvPr>
          <p:cNvSpPr>
            <a:spLocks noGrp="1"/>
          </p:cNvSpPr>
          <p:nvPr>
            <p:ph type="title"/>
          </p:nvPr>
        </p:nvSpPr>
        <p:spPr/>
        <p:txBody>
          <a:bodyPr/>
          <a:lstStyle/>
          <a:p>
            <a:r>
              <a:rPr lang="fr-FR" dirty="0"/>
              <a:t>Principe de réaction</a:t>
            </a:r>
          </a:p>
        </p:txBody>
      </p:sp>
      <p:pic>
        <p:nvPicPr>
          <p:cNvPr id="22530" name="Picture 2" descr="Illustration de la structure de la protéine de pointe (protéine «spike»)">
            <a:extLst>
              <a:ext uri="{FF2B5EF4-FFF2-40B4-BE49-F238E27FC236}">
                <a16:creationId xmlns:a16="http://schemas.microsoft.com/office/drawing/2014/main" id="{D3694DE5-9568-4176-8498-E327744DD6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75669"/>
            <a:ext cx="10515600" cy="365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54CB9E-6F5A-4C38-B88B-F9D572C10315}"/>
              </a:ext>
            </a:extLst>
          </p:cNvPr>
          <p:cNvSpPr>
            <a:spLocks noGrp="1"/>
          </p:cNvSpPr>
          <p:nvPr>
            <p:ph type="title"/>
          </p:nvPr>
        </p:nvSpPr>
        <p:spPr>
          <a:xfrm>
            <a:off x="1171074" y="1396686"/>
            <a:ext cx="3240506" cy="4064628"/>
          </a:xfrm>
        </p:spPr>
        <p:txBody>
          <a:bodyPr>
            <a:normAutofit/>
          </a:bodyPr>
          <a:lstStyle/>
          <a:p>
            <a:r>
              <a:rPr lang="fr-FR" dirty="0">
                <a:solidFill>
                  <a:srgbClr val="FFFFFF"/>
                </a:solidFill>
              </a:rPr>
              <a:t>Tests sérologiques manuels rapides </a:t>
            </a:r>
            <a:r>
              <a:rPr lang="fr-FR" b="1" i="0" dirty="0">
                <a:solidFill>
                  <a:srgbClr val="17313F"/>
                </a:solidFill>
                <a:effectLst/>
                <a:latin typeface="imago-book"/>
              </a:rPr>
              <a:t>10 à 15 minutes</a:t>
            </a:r>
            <a:r>
              <a:rPr lang="fr-FR" b="0" i="0" dirty="0">
                <a:solidFill>
                  <a:srgbClr val="17313F"/>
                </a:solidFill>
                <a:effectLst/>
                <a:latin typeface="imago-book"/>
              </a:rPr>
              <a:t>.</a:t>
            </a:r>
            <a:endParaRPr lang="fr-FR" dirty="0">
              <a:solidFill>
                <a:srgbClr val="FFFFFF"/>
              </a:solidFill>
            </a:endParaRP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F609D847-B04A-4E1E-97A4-286DB01C411C}"/>
              </a:ext>
            </a:extLst>
          </p:cNvPr>
          <p:cNvSpPr>
            <a:spLocks noGrp="1"/>
          </p:cNvSpPr>
          <p:nvPr>
            <p:ph idx="1"/>
          </p:nvPr>
        </p:nvSpPr>
        <p:spPr>
          <a:xfrm>
            <a:off x="5370153" y="1526033"/>
            <a:ext cx="5536397" cy="3935281"/>
          </a:xfrm>
        </p:spPr>
        <p:txBody>
          <a:bodyPr>
            <a:normAutofit/>
          </a:bodyPr>
          <a:lstStyle/>
          <a:p>
            <a:r>
              <a:rPr lang="fr-FR" b="0" i="0" dirty="0">
                <a:effectLst/>
                <a:latin typeface="imago-book"/>
              </a:rPr>
              <a:t>Le test SARS-CoV-2 Rapid </a:t>
            </a:r>
            <a:r>
              <a:rPr lang="fr-FR" b="0" i="0" dirty="0" err="1">
                <a:effectLst/>
                <a:latin typeface="imago-book"/>
              </a:rPr>
              <a:t>Antibody</a:t>
            </a:r>
            <a:r>
              <a:rPr lang="fr-FR" b="0" i="0" dirty="0">
                <a:effectLst/>
                <a:latin typeface="imago-book"/>
              </a:rPr>
              <a:t> est un test </a:t>
            </a:r>
            <a:r>
              <a:rPr lang="fr-FR" b="0" i="0" dirty="0" err="1">
                <a:effectLst/>
                <a:latin typeface="imago-book"/>
              </a:rPr>
              <a:t>immuno</a:t>
            </a:r>
            <a:r>
              <a:rPr lang="fr-FR" b="0" i="0" dirty="0">
                <a:effectLst/>
                <a:latin typeface="imago-book"/>
              </a:rPr>
              <a:t>-chromatographique rapide, destiné à la détermination </a:t>
            </a:r>
            <a:r>
              <a:rPr lang="fr-FR" b="1" i="0" dirty="0">
                <a:effectLst/>
                <a:latin typeface="imago-book"/>
              </a:rPr>
              <a:t>qualitative</a:t>
            </a:r>
            <a:r>
              <a:rPr lang="fr-FR" b="0" i="0" dirty="0">
                <a:effectLst/>
                <a:latin typeface="imago-book"/>
              </a:rPr>
              <a:t> des anticorps (IgM et IgG) dirigés contre le SARS-CoV-2 dans le sérum, le plasma ou le sang total humains.</a:t>
            </a:r>
            <a:endParaRPr lang="fr-FR" dirty="0"/>
          </a:p>
        </p:txBody>
      </p:sp>
    </p:spTree>
    <p:extLst>
      <p:ext uri="{BB962C8B-B14F-4D97-AF65-F5344CB8AC3E}">
        <p14:creationId xmlns:p14="http://schemas.microsoft.com/office/powerpoint/2010/main" val="300432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A6924-2125-45AA-9A1C-EE63BD0DCA3F}"/>
              </a:ext>
            </a:extLst>
          </p:cNvPr>
          <p:cNvSpPr>
            <a:spLocks noGrp="1"/>
          </p:cNvSpPr>
          <p:nvPr>
            <p:ph type="title"/>
          </p:nvPr>
        </p:nvSpPr>
        <p:spPr/>
        <p:txBody>
          <a:bodyPr/>
          <a:lstStyle/>
          <a:p>
            <a:endParaRPr lang="fr-FR" dirty="0"/>
          </a:p>
        </p:txBody>
      </p:sp>
      <p:pic>
        <p:nvPicPr>
          <p:cNvPr id="4100" name="Picture 4" descr="Procédure de test">
            <a:extLst>
              <a:ext uri="{FF2B5EF4-FFF2-40B4-BE49-F238E27FC236}">
                <a16:creationId xmlns:a16="http://schemas.microsoft.com/office/drawing/2014/main" id="{3318DE4C-2969-4AEC-925D-A2DC0B5513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7949" y="1825625"/>
            <a:ext cx="535610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ultivez le bon logo -">
            <a:extLst>
              <a:ext uri="{FF2B5EF4-FFF2-40B4-BE49-F238E27FC236}">
                <a16:creationId xmlns:a16="http://schemas.microsoft.com/office/drawing/2014/main" id="{24B70370-D5CC-4666-ACBD-F56562E5A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9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rocédure de test">
            <a:extLst>
              <a:ext uri="{FF2B5EF4-FFF2-40B4-BE49-F238E27FC236}">
                <a16:creationId xmlns:a16="http://schemas.microsoft.com/office/drawing/2014/main" id="{1024F8CA-D5BC-46E0-96CB-38574F7A2D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3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océdure de test">
            <a:extLst>
              <a:ext uri="{FF2B5EF4-FFF2-40B4-BE49-F238E27FC236}">
                <a16:creationId xmlns:a16="http://schemas.microsoft.com/office/drawing/2014/main" id="{81EA7466-6784-4F82-A726-AA2BE95A66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océdure de test">
            <a:extLst>
              <a:ext uri="{FF2B5EF4-FFF2-40B4-BE49-F238E27FC236}">
                <a16:creationId xmlns:a16="http://schemas.microsoft.com/office/drawing/2014/main" id="{7331A138-A656-48AB-8C52-745FA13B5F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1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ubes à essai avec solution et un tube rouge">
            <a:extLst>
              <a:ext uri="{FF2B5EF4-FFF2-40B4-BE49-F238E27FC236}">
                <a16:creationId xmlns:a16="http://schemas.microsoft.com/office/drawing/2014/main" id="{1090A99A-7859-46A1-941D-5B297757ABF8}"/>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79A8832-896F-46AA-A5ED-6003DD4C6CF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Test </a:t>
            </a:r>
            <a:r>
              <a:rPr lang="en-US" sz="4800" dirty="0" err="1"/>
              <a:t>antigénique</a:t>
            </a:r>
            <a:r>
              <a:rPr lang="en-US" sz="4800" dirty="0"/>
              <a:t> </a:t>
            </a:r>
            <a:r>
              <a:rPr lang="en-US" sz="4800" dirty="0" err="1"/>
              <a:t>rapide</a:t>
            </a:r>
            <a:r>
              <a:rPr lang="en-US" sz="4800" dirty="0"/>
              <a:t>/</a:t>
            </a:r>
            <a:r>
              <a:rPr lang="en-US" sz="4800" dirty="0" err="1"/>
              <a:t>autotest</a:t>
            </a:r>
            <a:endParaRPr lang="en-US" sz="4800" dirty="0"/>
          </a:p>
        </p:txBody>
      </p:sp>
      <p:sp>
        <p:nvSpPr>
          <p:cNvPr id="3" name="Espace réservé du contenu 2">
            <a:extLst>
              <a:ext uri="{FF2B5EF4-FFF2-40B4-BE49-F238E27FC236}">
                <a16:creationId xmlns:a16="http://schemas.microsoft.com/office/drawing/2014/main" id="{045D8765-6281-4B5F-8840-8D1E0B3969B9}"/>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Film Roche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4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78B91-28B9-4120-9151-C1BE158654B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D67C8C-6162-4CE2-B220-A1EDBFB4783A}"/>
              </a:ext>
            </a:extLst>
          </p:cNvPr>
          <p:cNvSpPr>
            <a:spLocks noGrp="1"/>
          </p:cNvSpPr>
          <p:nvPr>
            <p:ph idx="1"/>
          </p:nvPr>
        </p:nvSpPr>
        <p:spPr/>
        <p:txBody>
          <a:bodyPr/>
          <a:lstStyle/>
          <a:p>
            <a:endParaRPr lang="fr-FR"/>
          </a:p>
        </p:txBody>
      </p:sp>
      <p:pic>
        <p:nvPicPr>
          <p:cNvPr id="11266" name="Picture 2" descr="Roche Corona Test Rapide">
            <a:extLst>
              <a:ext uri="{FF2B5EF4-FFF2-40B4-BE49-F238E27FC236}">
                <a16:creationId xmlns:a16="http://schemas.microsoft.com/office/drawing/2014/main" id="{E754BBAB-E97A-4E98-B517-A29F9EAD5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0"/>
            <a:ext cx="1102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0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599D4-D011-4A59-9110-D857A8F15F08}"/>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B87E7D83-E44E-4F2D-BB7E-548866D99D70}"/>
              </a:ext>
            </a:extLst>
          </p:cNvPr>
          <p:cNvSpPr>
            <a:spLocks noGrp="1"/>
          </p:cNvSpPr>
          <p:nvPr>
            <p:ph idx="1"/>
          </p:nvPr>
        </p:nvSpPr>
        <p:spPr/>
        <p:txBody>
          <a:bodyPr/>
          <a:lstStyle/>
          <a:p>
            <a:r>
              <a:rPr lang="fr-FR" b="1" dirty="0"/>
              <a:t>Présentation du virus</a:t>
            </a:r>
          </a:p>
          <a:p>
            <a:pPr marL="0" indent="0">
              <a:buNone/>
            </a:pPr>
            <a:endParaRPr lang="fr-FR" b="1" dirty="0"/>
          </a:p>
        </p:txBody>
      </p:sp>
      <p:sp>
        <p:nvSpPr>
          <p:cNvPr id="5" name="ZoneTexte 4">
            <a:extLst>
              <a:ext uri="{FF2B5EF4-FFF2-40B4-BE49-F238E27FC236}">
                <a16:creationId xmlns:a16="http://schemas.microsoft.com/office/drawing/2014/main" id="{33EB4251-D058-41FE-B550-4DBDA22DED41}"/>
              </a:ext>
            </a:extLst>
          </p:cNvPr>
          <p:cNvSpPr txBox="1"/>
          <p:nvPr/>
        </p:nvSpPr>
        <p:spPr>
          <a:xfrm>
            <a:off x="1681316" y="2277296"/>
            <a:ext cx="7462684" cy="3416320"/>
          </a:xfrm>
          <a:prstGeom prst="rect">
            <a:avLst/>
          </a:prstGeom>
          <a:noFill/>
        </p:spPr>
        <p:txBody>
          <a:bodyPr wrap="square">
            <a:spAutoFit/>
          </a:bodyPr>
          <a:lstStyle/>
          <a:p>
            <a:r>
              <a:rPr lang="fr-FR" sz="2400" b="0" i="0" dirty="0">
                <a:solidFill>
                  <a:srgbClr val="4A4A4A"/>
                </a:solidFill>
                <a:effectLst/>
                <a:latin typeface="imago-book"/>
              </a:rPr>
              <a:t>Le SARS-CoV-2 est un virus à ARN monocaténaire enveloppé de la famille des </a:t>
            </a:r>
            <a:r>
              <a:rPr lang="fr-FR" sz="2400" b="0" i="0" dirty="0" err="1">
                <a:solidFill>
                  <a:srgbClr val="4A4A4A"/>
                </a:solidFill>
                <a:effectLst/>
                <a:latin typeface="imago-book"/>
              </a:rPr>
              <a:t>Coronaviridae</a:t>
            </a:r>
            <a:r>
              <a:rPr lang="fr-FR" sz="2400" b="0" i="0" dirty="0">
                <a:solidFill>
                  <a:srgbClr val="4A4A4A"/>
                </a:solidFill>
                <a:effectLst/>
                <a:latin typeface="imago-book"/>
              </a:rPr>
              <a:t>. Les coronavirus partagent des similitudes structurelles et sont composés de 16 protéines non structurales et de 4 protéines structurales: de la spike, de l’enveloppe, de la membrane et de la nucléocapside. Les coronavirus provoquent des maladies dont les symptômes vont de ceux d’un léger rhume à ceux plus graves de la maladie à coronavirus 2019 (COVID-19) causée par le SARS-CoV-2.</a:t>
            </a:r>
            <a:r>
              <a:rPr lang="fr-FR" sz="2400" b="0" i="0" baseline="30000" dirty="0">
                <a:solidFill>
                  <a:srgbClr val="4A4A4A"/>
                </a:solidFill>
                <a:effectLst/>
                <a:latin typeface="imago-book"/>
              </a:rPr>
              <a:t>1,2</a:t>
            </a:r>
            <a:endParaRPr lang="fr-FR" sz="2400" dirty="0"/>
          </a:p>
        </p:txBody>
      </p:sp>
      <p:pic>
        <p:nvPicPr>
          <p:cNvPr id="2054" name="Picture 6" descr="Cultivez le bon logo -">
            <a:extLst>
              <a:ext uri="{FF2B5EF4-FFF2-40B4-BE49-F238E27FC236}">
                <a16:creationId xmlns:a16="http://schemas.microsoft.com/office/drawing/2014/main" id="{EECCDD81-B866-409C-B2AE-D9717715D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9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43606-ABEE-4E03-86F3-A1CB306A58F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9DC4CBA0-34D6-471E-B94D-CA3804418809}"/>
              </a:ext>
            </a:extLst>
          </p:cNvPr>
          <p:cNvSpPr>
            <a:spLocks noGrp="1"/>
          </p:cNvSpPr>
          <p:nvPr>
            <p:ph idx="1"/>
          </p:nvPr>
        </p:nvSpPr>
        <p:spPr/>
        <p:txBody>
          <a:bodyPr/>
          <a:lstStyle/>
          <a:p>
            <a:endParaRPr lang="fr-FR" dirty="0"/>
          </a:p>
        </p:txBody>
      </p:sp>
      <p:pic>
        <p:nvPicPr>
          <p:cNvPr id="13314" name="Picture 2" descr="Procédure de test">
            <a:extLst>
              <a:ext uri="{FF2B5EF4-FFF2-40B4-BE49-F238E27FC236}">
                <a16:creationId xmlns:a16="http://schemas.microsoft.com/office/drawing/2014/main" id="{672E60F3-88BB-4D08-958E-997AD3BDF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809625"/>
            <a:ext cx="6448425" cy="523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ltivez le bon logo -">
            <a:extLst>
              <a:ext uri="{FF2B5EF4-FFF2-40B4-BE49-F238E27FC236}">
                <a16:creationId xmlns:a16="http://schemas.microsoft.com/office/drawing/2014/main" id="{8CF20531-CAFB-4742-AEBA-CBA20D61A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1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Procédure de test">
            <a:extLst>
              <a:ext uri="{FF2B5EF4-FFF2-40B4-BE49-F238E27FC236}">
                <a16:creationId xmlns:a16="http://schemas.microsoft.com/office/drawing/2014/main" id="{323F41F9-044F-402A-8BDC-4979E781C2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5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rocédure de test">
            <a:extLst>
              <a:ext uri="{FF2B5EF4-FFF2-40B4-BE49-F238E27FC236}">
                <a16:creationId xmlns:a16="http://schemas.microsoft.com/office/drawing/2014/main" id="{61E480A4-55D4-4F6A-94E2-31E1D524E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9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Procédure de test">
            <a:extLst>
              <a:ext uri="{FF2B5EF4-FFF2-40B4-BE49-F238E27FC236}">
                <a16:creationId xmlns:a16="http://schemas.microsoft.com/office/drawing/2014/main" id="{E6AEBE26-9150-4E09-ABCE-D8D25E5038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0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Procédure de test">
            <a:extLst>
              <a:ext uri="{FF2B5EF4-FFF2-40B4-BE49-F238E27FC236}">
                <a16:creationId xmlns:a16="http://schemas.microsoft.com/office/drawing/2014/main" id="{095ECCF8-1EB8-4A34-A842-4DBA51C1FF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7652" y="643467"/>
            <a:ext cx="685669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5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rocédure de test">
            <a:extLst>
              <a:ext uri="{FF2B5EF4-FFF2-40B4-BE49-F238E27FC236}">
                <a16:creationId xmlns:a16="http://schemas.microsoft.com/office/drawing/2014/main" id="{C68696F9-BCAD-4347-9B86-D3A63BA006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2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6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Vorgehensweise zur Durchführung des Tests">
            <a:extLst>
              <a:ext uri="{FF2B5EF4-FFF2-40B4-BE49-F238E27FC236}">
                <a16:creationId xmlns:a16="http://schemas.microsoft.com/office/drawing/2014/main" id="{8A9B84C3-591F-4E4A-95AB-6CDCE3E0D1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261618"/>
            <a:ext cx="10905066" cy="433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5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88106F98-315B-4578-BD0F-2FEAF4D8F03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Tests </a:t>
            </a:r>
            <a:r>
              <a:rPr lang="en-US" sz="4000" kern="1200" dirty="0" err="1">
                <a:solidFill>
                  <a:srgbClr val="FFFFFF"/>
                </a:solidFill>
                <a:latin typeface="+mj-lt"/>
                <a:ea typeface="+mj-ea"/>
                <a:cs typeface="+mj-cs"/>
              </a:rPr>
              <a:t>antigéniques</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automatisés</a:t>
            </a:r>
            <a:endParaRPr lang="en-US" sz="4000" kern="1200" dirty="0">
              <a:solidFill>
                <a:srgbClr val="FFFFFF"/>
              </a:solidFill>
              <a:latin typeface="+mj-lt"/>
              <a:ea typeface="+mj-ea"/>
              <a:cs typeface="+mj-cs"/>
            </a:endParaRPr>
          </a:p>
        </p:txBody>
      </p:sp>
      <p:pic>
        <p:nvPicPr>
          <p:cNvPr id="20482" name="Picture 2" descr="Module cobas e 801">
            <a:extLst>
              <a:ext uri="{FF2B5EF4-FFF2-40B4-BE49-F238E27FC236}">
                <a16:creationId xmlns:a16="http://schemas.microsoft.com/office/drawing/2014/main" id="{E5A35E73-8DAD-4AD5-852B-D21D63015C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773538"/>
            <a:ext cx="7225748" cy="531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0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396CD5FE-73B6-403E-991E-6E521B53869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Tests de dépistage RT-PCR</a:t>
            </a:r>
          </a:p>
        </p:txBody>
      </p:sp>
      <p:pic>
        <p:nvPicPr>
          <p:cNvPr id="21506" name="Picture 2" descr="6800">
            <a:extLst>
              <a:ext uri="{FF2B5EF4-FFF2-40B4-BE49-F238E27FC236}">
                <a16:creationId xmlns:a16="http://schemas.microsoft.com/office/drawing/2014/main" id="{F4CD4D84-54B9-4CB9-92A2-E312F4CF94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2182558"/>
            <a:ext cx="7225748" cy="24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8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6F5A43-FE4F-4BCC-B76F-8C7B41FBEAFE}"/>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ctr"/>
            <a:r>
              <a:rPr lang="en-US" sz="4100" kern="1200" dirty="0">
                <a:solidFill>
                  <a:schemeClr val="tx1"/>
                </a:solidFill>
                <a:latin typeface="+mj-lt"/>
                <a:ea typeface="+mj-ea"/>
                <a:cs typeface="+mj-cs"/>
              </a:rPr>
              <a:t>LA TECHNIQUE DE POLYMERASE CHAIN REACTION</a:t>
            </a:r>
          </a:p>
        </p:txBody>
      </p:sp>
      <p:sp>
        <p:nvSpPr>
          <p:cNvPr id="41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ltivez le bon logo -">
            <a:extLst>
              <a:ext uri="{FF2B5EF4-FFF2-40B4-BE49-F238E27FC236}">
                <a16:creationId xmlns:a16="http://schemas.microsoft.com/office/drawing/2014/main" id="{1C1CE1E2-4F9E-4AE0-8758-916E90CA88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0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0F33B-9D6D-49EF-8475-F560FE2473CD}"/>
              </a:ext>
            </a:extLst>
          </p:cNvPr>
          <p:cNvSpPr>
            <a:spLocks noGrp="1"/>
          </p:cNvSpPr>
          <p:nvPr>
            <p:ph type="title"/>
          </p:nvPr>
        </p:nvSpPr>
        <p:spPr/>
        <p:txBody>
          <a:bodyPr/>
          <a:lstStyle/>
          <a:p>
            <a:r>
              <a:rPr lang="fr-FR" dirty="0"/>
              <a:t>SARS-COV2</a:t>
            </a:r>
          </a:p>
        </p:txBody>
      </p:sp>
      <p:sp>
        <p:nvSpPr>
          <p:cNvPr id="3" name="Espace réservé du contenu 2">
            <a:extLst>
              <a:ext uri="{FF2B5EF4-FFF2-40B4-BE49-F238E27FC236}">
                <a16:creationId xmlns:a16="http://schemas.microsoft.com/office/drawing/2014/main" id="{09A44123-1261-4BC3-B792-4E27581148C2}"/>
              </a:ext>
            </a:extLst>
          </p:cNvPr>
          <p:cNvSpPr>
            <a:spLocks noGrp="1"/>
          </p:cNvSpPr>
          <p:nvPr>
            <p:ph idx="1"/>
          </p:nvPr>
        </p:nvSpPr>
        <p:spPr/>
        <p:txBody>
          <a:bodyPr/>
          <a:lstStyle/>
          <a:p>
            <a:r>
              <a:rPr lang="fr-FR" b="1" dirty="0"/>
              <a:t>Configuration du virus</a:t>
            </a:r>
          </a:p>
          <a:p>
            <a:pPr marL="0" indent="0" algn="l">
              <a:buNone/>
            </a:pPr>
            <a:endParaRPr lang="fr-FR" dirty="0"/>
          </a:p>
          <a:p>
            <a:pPr algn="l">
              <a:buFont typeface="Arial" panose="020B0604020202020204" pitchFamily="34" charset="0"/>
              <a:buChar char="•"/>
            </a:pPr>
            <a:r>
              <a:rPr lang="fr-FR" b="0" i="0" dirty="0">
                <a:solidFill>
                  <a:srgbClr val="17313F"/>
                </a:solidFill>
                <a:effectLst/>
                <a:latin typeface="imago-book"/>
              </a:rPr>
              <a:t>Protéine de nucléocapside (N)</a:t>
            </a:r>
          </a:p>
          <a:p>
            <a:pPr algn="l">
              <a:buFont typeface="Arial" panose="020B0604020202020204" pitchFamily="34" charset="0"/>
              <a:buChar char="•"/>
            </a:pPr>
            <a:r>
              <a:rPr lang="fr-FR" b="0" i="0" dirty="0">
                <a:solidFill>
                  <a:srgbClr val="17313F"/>
                </a:solidFill>
                <a:effectLst/>
                <a:latin typeface="imago-book"/>
              </a:rPr>
              <a:t>Protéine d’enveloppe (E)</a:t>
            </a:r>
          </a:p>
          <a:p>
            <a:pPr algn="l">
              <a:buFont typeface="Arial" panose="020B0604020202020204" pitchFamily="34" charset="0"/>
              <a:buChar char="•"/>
            </a:pPr>
            <a:r>
              <a:rPr lang="fr-FR" b="0" i="0" dirty="0">
                <a:solidFill>
                  <a:srgbClr val="17313F"/>
                </a:solidFill>
                <a:effectLst/>
                <a:latin typeface="imago-book"/>
              </a:rPr>
              <a:t>Protéine spike (S)</a:t>
            </a:r>
          </a:p>
          <a:p>
            <a:pPr algn="l">
              <a:buFont typeface="Arial" panose="020B0604020202020204" pitchFamily="34" charset="0"/>
              <a:buChar char="•"/>
            </a:pPr>
            <a:r>
              <a:rPr lang="fr-FR" b="0" i="0" dirty="0">
                <a:solidFill>
                  <a:srgbClr val="17313F"/>
                </a:solidFill>
                <a:effectLst/>
                <a:latin typeface="imago-book"/>
              </a:rPr>
              <a:t>Glycoprotéine de membrane (M)</a:t>
            </a:r>
          </a:p>
          <a:p>
            <a:pPr algn="l">
              <a:buFont typeface="Arial" panose="020B0604020202020204" pitchFamily="34" charset="0"/>
              <a:buChar char="•"/>
            </a:pPr>
            <a:r>
              <a:rPr lang="fr-FR" b="0" i="0" dirty="0">
                <a:solidFill>
                  <a:srgbClr val="17313F"/>
                </a:solidFill>
                <a:effectLst/>
                <a:latin typeface="imago-book"/>
              </a:rPr>
              <a:t>ARN</a:t>
            </a:r>
          </a:p>
        </p:txBody>
      </p:sp>
      <p:pic>
        <p:nvPicPr>
          <p:cNvPr id="1026" name="Picture 2" descr="Coronavirus illustration">
            <a:extLst>
              <a:ext uri="{FF2B5EF4-FFF2-40B4-BE49-F238E27FC236}">
                <a16:creationId xmlns:a16="http://schemas.microsoft.com/office/drawing/2014/main" id="{DCCEFF35-60FA-43D3-B900-1ABBBE18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812" y="2025445"/>
            <a:ext cx="507098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12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0B006-B2DB-44F2-AC6A-EB1916999F6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8542C5F-8C89-4AF8-9A4A-EB06642B5C12}"/>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45561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481B0-7CA0-4ABB-856F-FDE86CF69D9D}"/>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0CB0287-3594-4408-8CF6-92126C372A44}"/>
              </a:ext>
            </a:extLst>
          </p:cNvPr>
          <p:cNvSpPr>
            <a:spLocks noGrp="1"/>
          </p:cNvSpPr>
          <p:nvPr>
            <p:ph idx="1"/>
          </p:nvPr>
        </p:nvSpPr>
        <p:spPr/>
        <p:txBody>
          <a:bodyPr/>
          <a:lstStyle/>
          <a:p>
            <a:r>
              <a:rPr lang="fr-FR" b="1" dirty="0"/>
              <a:t>Cinétique des marqueurs</a:t>
            </a:r>
          </a:p>
        </p:txBody>
      </p:sp>
      <p:pic>
        <p:nvPicPr>
          <p:cNvPr id="2050" name="Picture 2" descr="Illustrative course of markers in SARS-CoV-2 infection">
            <a:extLst>
              <a:ext uri="{FF2B5EF4-FFF2-40B4-BE49-F238E27FC236}">
                <a16:creationId xmlns:a16="http://schemas.microsoft.com/office/drawing/2014/main" id="{765DDFAB-C03C-4559-9AE1-F3778BD7E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17" y="2576052"/>
            <a:ext cx="10068231" cy="3007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ltivez le bon logo -">
            <a:extLst>
              <a:ext uri="{FF2B5EF4-FFF2-40B4-BE49-F238E27FC236}">
                <a16:creationId xmlns:a16="http://schemas.microsoft.com/office/drawing/2014/main" id="{03F85661-5D0A-4D88-9E87-C4A2E9166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0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EA042-12C5-40EF-A94F-571C744D485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97548C9-36CC-486D-89A2-E8D738A8051F}"/>
              </a:ext>
            </a:extLst>
          </p:cNvPr>
          <p:cNvSpPr>
            <a:spLocks noGrp="1"/>
          </p:cNvSpPr>
          <p:nvPr>
            <p:ph idx="1"/>
          </p:nvPr>
        </p:nvSpPr>
        <p:spPr/>
        <p:txBody>
          <a:bodyPr/>
          <a:lstStyle/>
          <a:p>
            <a:r>
              <a:rPr lang="fr-FR" b="1" dirty="0"/>
              <a:t>Aspects cliniques 1</a:t>
            </a:r>
          </a:p>
        </p:txBody>
      </p:sp>
      <p:sp>
        <p:nvSpPr>
          <p:cNvPr id="5" name="ZoneTexte 4">
            <a:extLst>
              <a:ext uri="{FF2B5EF4-FFF2-40B4-BE49-F238E27FC236}">
                <a16:creationId xmlns:a16="http://schemas.microsoft.com/office/drawing/2014/main" id="{A2A69B85-B4CC-482E-94AC-FEA545368D10}"/>
              </a:ext>
            </a:extLst>
          </p:cNvPr>
          <p:cNvSpPr txBox="1"/>
          <p:nvPr/>
        </p:nvSpPr>
        <p:spPr>
          <a:xfrm>
            <a:off x="2969342" y="2993226"/>
            <a:ext cx="6096000" cy="2677656"/>
          </a:xfrm>
          <a:prstGeom prst="rect">
            <a:avLst/>
          </a:prstGeom>
          <a:noFill/>
        </p:spPr>
        <p:txBody>
          <a:bodyPr wrap="square">
            <a:spAutoFit/>
          </a:bodyPr>
          <a:lstStyle/>
          <a:p>
            <a:r>
              <a:rPr lang="fr-FR" sz="2400" b="0" i="0" dirty="0">
                <a:solidFill>
                  <a:srgbClr val="4A4A4A"/>
                </a:solidFill>
                <a:effectLst/>
                <a:latin typeface="imago-book"/>
              </a:rPr>
              <a:t>La période d’incubation du COVID-19 varie de 2 à 14 jours après l’exposition, la plupart des cas présentant des symptômes environ 4 à 5 jours après l’exposition.</a:t>
            </a:r>
            <a:r>
              <a:rPr lang="fr-FR" sz="2400" b="0" i="0" baseline="30000" dirty="0">
                <a:solidFill>
                  <a:srgbClr val="4A4A4A"/>
                </a:solidFill>
                <a:effectLst/>
                <a:latin typeface="imago-book"/>
              </a:rPr>
              <a:t>3,10</a:t>
            </a:r>
            <a:r>
              <a:rPr lang="fr-FR" sz="2400" b="0" i="0" dirty="0">
                <a:solidFill>
                  <a:srgbClr val="4A4A4A"/>
                </a:solidFill>
                <a:effectLst/>
                <a:latin typeface="imago-book"/>
              </a:rPr>
              <a:t> Le spectre des infections symptomatiques s’étend de formes légères (fièvre, toux, fatigue, anosmie, essoufflement) à critiques.</a:t>
            </a:r>
            <a:r>
              <a:rPr lang="fr-FR" sz="2400" b="0" i="0" baseline="30000" dirty="0">
                <a:solidFill>
                  <a:srgbClr val="4A4A4A"/>
                </a:solidFill>
                <a:effectLst/>
                <a:latin typeface="imago-book"/>
              </a:rPr>
              <a:t>11,12</a:t>
            </a:r>
            <a:r>
              <a:rPr lang="fr-FR" sz="2400" b="0" i="0" dirty="0">
                <a:solidFill>
                  <a:srgbClr val="4A4A4A"/>
                </a:solidFill>
                <a:effectLst/>
                <a:latin typeface="imago-book"/>
              </a:rPr>
              <a:t> </a:t>
            </a:r>
            <a:endParaRPr lang="fr-FR" sz="2400" dirty="0"/>
          </a:p>
        </p:txBody>
      </p:sp>
      <p:pic>
        <p:nvPicPr>
          <p:cNvPr id="6" name="Picture 6" descr="Cultivez le bon logo -">
            <a:extLst>
              <a:ext uri="{FF2B5EF4-FFF2-40B4-BE49-F238E27FC236}">
                <a16:creationId xmlns:a16="http://schemas.microsoft.com/office/drawing/2014/main" id="{036A6072-D289-4857-B86E-260668208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1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A384F-C292-4CC0-AF72-A29ED95E25A5}"/>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3FC122D-97DE-4B6C-92AA-C98A7A4222D3}"/>
              </a:ext>
            </a:extLst>
          </p:cNvPr>
          <p:cNvSpPr>
            <a:spLocks noGrp="1"/>
          </p:cNvSpPr>
          <p:nvPr>
            <p:ph idx="1"/>
          </p:nvPr>
        </p:nvSpPr>
        <p:spPr/>
        <p:txBody>
          <a:bodyPr/>
          <a:lstStyle/>
          <a:p>
            <a:r>
              <a:rPr lang="fr-FR" b="1" dirty="0"/>
              <a:t>Aspects cliniques 2</a:t>
            </a:r>
          </a:p>
        </p:txBody>
      </p:sp>
      <p:sp>
        <p:nvSpPr>
          <p:cNvPr id="5" name="ZoneTexte 4">
            <a:extLst>
              <a:ext uri="{FF2B5EF4-FFF2-40B4-BE49-F238E27FC236}">
                <a16:creationId xmlns:a16="http://schemas.microsoft.com/office/drawing/2014/main" id="{D6373B63-775C-4886-BA9C-85CC594AFEE5}"/>
              </a:ext>
            </a:extLst>
          </p:cNvPr>
          <p:cNvSpPr txBox="1"/>
          <p:nvPr/>
        </p:nvSpPr>
        <p:spPr>
          <a:xfrm>
            <a:off x="3048000" y="2606070"/>
            <a:ext cx="6096000" cy="3046988"/>
          </a:xfrm>
          <a:prstGeom prst="rect">
            <a:avLst/>
          </a:prstGeom>
          <a:noFill/>
        </p:spPr>
        <p:txBody>
          <a:bodyPr wrap="square">
            <a:spAutoFit/>
          </a:bodyPr>
          <a:lstStyle/>
          <a:p>
            <a:r>
              <a:rPr lang="fr-FR" sz="2400" b="0" i="0" dirty="0">
                <a:solidFill>
                  <a:srgbClr val="4A4A4A"/>
                </a:solidFill>
                <a:effectLst/>
                <a:latin typeface="imago-book"/>
              </a:rPr>
              <a:t>Si la plupart des cas symptomatiques ne sont pas graves, les formes critiques surviennent principalement chez des adultes d’un âge avancé ou présentant des comorbidités, et nécessitent des soins intensifs. Le syndrome de détresse respiratoire aiguë (SDRA) est une complication majeure chez les patients atteints de la forme grave de la maladie. </a:t>
            </a:r>
            <a:endParaRPr lang="fr-FR" sz="2400" dirty="0"/>
          </a:p>
        </p:txBody>
      </p:sp>
      <p:pic>
        <p:nvPicPr>
          <p:cNvPr id="6" name="Picture 6" descr="Cultivez le bon logo -">
            <a:extLst>
              <a:ext uri="{FF2B5EF4-FFF2-40B4-BE49-F238E27FC236}">
                <a16:creationId xmlns:a16="http://schemas.microsoft.com/office/drawing/2014/main" id="{C9158552-3300-41F4-8C16-7807CD18E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8DAC1-9D34-4E0E-A175-810D9957CAB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590CC05-63D8-4FB6-88C5-56CF523CBFC2}"/>
              </a:ext>
            </a:extLst>
          </p:cNvPr>
          <p:cNvSpPr>
            <a:spLocks noGrp="1"/>
          </p:cNvSpPr>
          <p:nvPr>
            <p:ph idx="1"/>
          </p:nvPr>
        </p:nvSpPr>
        <p:spPr/>
        <p:txBody>
          <a:bodyPr/>
          <a:lstStyle/>
          <a:p>
            <a:r>
              <a:rPr lang="fr-FR" b="1" dirty="0"/>
              <a:t>Aspects cliniques 3</a:t>
            </a:r>
          </a:p>
        </p:txBody>
      </p:sp>
      <p:sp>
        <p:nvSpPr>
          <p:cNvPr id="5" name="ZoneTexte 4">
            <a:extLst>
              <a:ext uri="{FF2B5EF4-FFF2-40B4-BE49-F238E27FC236}">
                <a16:creationId xmlns:a16="http://schemas.microsoft.com/office/drawing/2014/main" id="{2F99E520-FB05-4157-9C78-AE59ED778FA2}"/>
              </a:ext>
            </a:extLst>
          </p:cNvPr>
          <p:cNvSpPr txBox="1"/>
          <p:nvPr/>
        </p:nvSpPr>
        <p:spPr>
          <a:xfrm>
            <a:off x="2969342" y="3200681"/>
            <a:ext cx="6096000" cy="1569660"/>
          </a:xfrm>
          <a:prstGeom prst="rect">
            <a:avLst/>
          </a:prstGeom>
          <a:noFill/>
        </p:spPr>
        <p:txBody>
          <a:bodyPr wrap="square">
            <a:spAutoFit/>
          </a:bodyPr>
          <a:lstStyle/>
          <a:p>
            <a:r>
              <a:rPr lang="fr-FR" sz="2400" b="0" i="0" dirty="0">
                <a:solidFill>
                  <a:srgbClr val="4A4A4A"/>
                </a:solidFill>
                <a:effectLst/>
                <a:latin typeface="imago-book"/>
              </a:rPr>
              <a:t>Les cas critiques se caractérisent, par exemple, par une insuffisance respiratoire, un choc et/ou des dysfonctionnements/défaillances organiques multiples.</a:t>
            </a:r>
            <a:r>
              <a:rPr lang="fr-FR" sz="2400" b="0" i="0" baseline="30000" dirty="0">
                <a:solidFill>
                  <a:srgbClr val="4A4A4A"/>
                </a:solidFill>
                <a:effectLst/>
                <a:latin typeface="imago-book"/>
              </a:rPr>
              <a:t>11,13,14</a:t>
            </a:r>
            <a:endParaRPr lang="fr-FR" sz="2400" dirty="0"/>
          </a:p>
        </p:txBody>
      </p:sp>
      <p:pic>
        <p:nvPicPr>
          <p:cNvPr id="6" name="Picture 6" descr="Cultivez le bon logo -">
            <a:extLst>
              <a:ext uri="{FF2B5EF4-FFF2-40B4-BE49-F238E27FC236}">
                <a16:creationId xmlns:a16="http://schemas.microsoft.com/office/drawing/2014/main" id="{33E73B40-6D3C-4A9D-9903-351AB26A9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38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53C56-EDD9-4D76-9DA3-E085C8AD49B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27A28A8-CEF7-4D97-A6BA-215D94974715}"/>
              </a:ext>
            </a:extLst>
          </p:cNvPr>
          <p:cNvSpPr>
            <a:spLocks noGrp="1"/>
          </p:cNvSpPr>
          <p:nvPr>
            <p:ph idx="1"/>
          </p:nvPr>
        </p:nvSpPr>
        <p:spPr/>
        <p:txBody>
          <a:bodyPr/>
          <a:lstStyle/>
          <a:p>
            <a:r>
              <a:rPr lang="fr-FR" b="1" dirty="0"/>
              <a:t>Mode de détection</a:t>
            </a:r>
          </a:p>
          <a:p>
            <a:r>
              <a:rPr lang="fr-FR" b="0" i="0" dirty="0">
                <a:solidFill>
                  <a:srgbClr val="4A4A4A"/>
                </a:solidFill>
                <a:effectLst/>
                <a:latin typeface="imago-book"/>
              </a:rPr>
              <a:t>Le diagnostic peut se réaliser par détection directe de </a:t>
            </a:r>
            <a:r>
              <a:rPr lang="fr-FR" b="1" i="0" dirty="0">
                <a:solidFill>
                  <a:srgbClr val="4A4A4A"/>
                </a:solidFill>
                <a:effectLst/>
                <a:latin typeface="imago-book"/>
              </a:rPr>
              <a:t>l’antigène capsulaire</a:t>
            </a:r>
            <a:r>
              <a:rPr lang="fr-FR" b="0" i="0" dirty="0">
                <a:solidFill>
                  <a:srgbClr val="4A4A4A"/>
                </a:solidFill>
                <a:effectLst/>
                <a:latin typeface="imago-book"/>
              </a:rPr>
              <a:t> du virus (TAG rhinopharyngés ou salivaires)</a:t>
            </a:r>
          </a:p>
          <a:p>
            <a:r>
              <a:rPr lang="fr-FR" b="0" i="0" dirty="0">
                <a:solidFill>
                  <a:srgbClr val="4A4A4A"/>
                </a:solidFill>
                <a:effectLst/>
                <a:latin typeface="imago-book"/>
              </a:rPr>
              <a:t>Le diagnostic définitif de COVID-19 implique la détection directe du SARS-CoV-2 par la technologie d’amplification des </a:t>
            </a:r>
            <a:r>
              <a:rPr lang="fr-FR" b="1" i="0" dirty="0">
                <a:solidFill>
                  <a:srgbClr val="4A4A4A"/>
                </a:solidFill>
                <a:effectLst/>
                <a:latin typeface="imago-book"/>
              </a:rPr>
              <a:t>acides nucléiques </a:t>
            </a:r>
            <a:r>
              <a:rPr lang="fr-FR" b="0" i="0" dirty="0">
                <a:solidFill>
                  <a:srgbClr val="4A4A4A"/>
                </a:solidFill>
                <a:effectLst/>
                <a:latin typeface="imago-book"/>
              </a:rPr>
              <a:t>(TAAN = </a:t>
            </a:r>
            <a:r>
              <a:rPr lang="fr-FR" b="1" i="0" dirty="0">
                <a:solidFill>
                  <a:srgbClr val="4A4A4A"/>
                </a:solidFill>
                <a:effectLst/>
                <a:latin typeface="imago-book"/>
              </a:rPr>
              <a:t>RT-PCR</a:t>
            </a:r>
            <a:r>
              <a:rPr lang="fr-FR" b="0" i="0" dirty="0">
                <a:solidFill>
                  <a:srgbClr val="4A4A4A"/>
                </a:solidFill>
                <a:effectLst/>
                <a:latin typeface="imago-book"/>
              </a:rPr>
              <a:t>).</a:t>
            </a:r>
            <a:r>
              <a:rPr lang="fr-FR" b="0" i="0" baseline="30000" dirty="0">
                <a:solidFill>
                  <a:srgbClr val="4A4A4A"/>
                </a:solidFill>
                <a:effectLst/>
                <a:latin typeface="imago-book"/>
              </a:rPr>
              <a:t>15-17</a:t>
            </a:r>
            <a:r>
              <a:rPr lang="fr-FR" b="0" i="0" dirty="0">
                <a:solidFill>
                  <a:srgbClr val="4A4A4A"/>
                </a:solidFill>
                <a:effectLst/>
                <a:latin typeface="imago-book"/>
              </a:rPr>
              <a:t> </a:t>
            </a:r>
          </a:p>
          <a:p>
            <a:r>
              <a:rPr lang="fr-FR" b="0" i="0" dirty="0">
                <a:solidFill>
                  <a:srgbClr val="4A4A4A"/>
                </a:solidFill>
                <a:effectLst/>
                <a:latin typeface="imago-book"/>
              </a:rPr>
              <a:t>Les </a:t>
            </a:r>
            <a:r>
              <a:rPr lang="fr-FR" b="1" i="0" dirty="0">
                <a:solidFill>
                  <a:srgbClr val="4A4A4A"/>
                </a:solidFill>
                <a:effectLst/>
                <a:latin typeface="imago-book"/>
              </a:rPr>
              <a:t>tests sérologiques </a:t>
            </a:r>
            <a:r>
              <a:rPr lang="fr-FR" b="0" i="0" dirty="0">
                <a:solidFill>
                  <a:srgbClr val="4A4A4A"/>
                </a:solidFill>
                <a:effectLst/>
                <a:latin typeface="imago-book"/>
              </a:rPr>
              <a:t>peuvent contribuer à l’identification des individus exposés au virus et à l’évaluation du degré d’exposition d’une population par recherche </a:t>
            </a:r>
            <a:r>
              <a:rPr lang="fr-FR" b="1" i="0" dirty="0">
                <a:solidFill>
                  <a:srgbClr val="4A4A4A"/>
                </a:solidFill>
                <a:effectLst/>
                <a:latin typeface="imago-book"/>
              </a:rPr>
              <a:t>d’anticorps IgG et/ou IgM </a:t>
            </a:r>
            <a:r>
              <a:rPr lang="fr-FR" i="0" dirty="0">
                <a:solidFill>
                  <a:srgbClr val="4A4A4A"/>
                </a:solidFill>
                <a:effectLst/>
                <a:latin typeface="imago-book"/>
              </a:rPr>
              <a:t>produit par le patient en réaction contre le virus.</a:t>
            </a:r>
            <a:r>
              <a:rPr lang="fr-FR" i="0" baseline="30000" dirty="0">
                <a:solidFill>
                  <a:srgbClr val="4A4A4A"/>
                </a:solidFill>
                <a:effectLst/>
                <a:latin typeface="imago-book"/>
              </a:rPr>
              <a:t> </a:t>
            </a:r>
            <a:endParaRPr lang="fr-FR" dirty="0"/>
          </a:p>
        </p:txBody>
      </p:sp>
      <p:pic>
        <p:nvPicPr>
          <p:cNvPr id="4" name="Picture 6" descr="Cultivez le bon logo -">
            <a:extLst>
              <a:ext uri="{FF2B5EF4-FFF2-40B4-BE49-F238E27FC236}">
                <a16:creationId xmlns:a16="http://schemas.microsoft.com/office/drawing/2014/main" id="{20527DAB-CB73-44AA-94C8-2759DABD9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16" y="365124"/>
            <a:ext cx="18779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7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C3242-321D-4966-91D0-BA70D66FD30E}"/>
              </a:ext>
            </a:extLst>
          </p:cNvPr>
          <p:cNvSpPr>
            <a:spLocks noGrp="1"/>
          </p:cNvSpPr>
          <p:nvPr>
            <p:ph type="title"/>
          </p:nvPr>
        </p:nvSpPr>
        <p:spPr/>
        <p:txBody>
          <a:bodyPr/>
          <a:lstStyle/>
          <a:p>
            <a:r>
              <a:rPr lang="fr-FR" dirty="0"/>
              <a:t>Quel test choisir</a:t>
            </a:r>
          </a:p>
        </p:txBody>
      </p:sp>
      <p:pic>
        <p:nvPicPr>
          <p:cNvPr id="3076" name="Picture 4" descr="Möchglichkeiten zum Nachweis von SARS-CoV-2">
            <a:extLst>
              <a:ext uri="{FF2B5EF4-FFF2-40B4-BE49-F238E27FC236}">
                <a16:creationId xmlns:a16="http://schemas.microsoft.com/office/drawing/2014/main" id="{04614E95-F2AF-4411-A982-109698E8B1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99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6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532</Words>
  <Application>Microsoft Office PowerPoint</Application>
  <PresentationFormat>Grand écran</PresentationFormat>
  <Paragraphs>38</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imago-book</vt:lpstr>
      <vt:lpstr>Thème Office</vt:lpstr>
      <vt:lpstr>COMMENT DETECTER LE COVID-19</vt:lpstr>
      <vt:lpstr>Présentation PowerPoint</vt:lpstr>
      <vt:lpstr>SARS-COV2</vt:lpstr>
      <vt:lpstr>Présentation PowerPoint</vt:lpstr>
      <vt:lpstr>Présentation PowerPoint</vt:lpstr>
      <vt:lpstr>Présentation PowerPoint</vt:lpstr>
      <vt:lpstr>Présentation PowerPoint</vt:lpstr>
      <vt:lpstr>Présentation PowerPoint</vt:lpstr>
      <vt:lpstr>Quel test choisir</vt:lpstr>
      <vt:lpstr>Tests sérologiques automatisés</vt:lpstr>
      <vt:lpstr>Automates en chaine</vt:lpstr>
      <vt:lpstr>Principe de réaction</vt:lpstr>
      <vt:lpstr>Tests sérologiques manuels rapides 10 à 15 minutes.</vt:lpstr>
      <vt:lpstr>Présentation PowerPoint</vt:lpstr>
      <vt:lpstr>Présentation PowerPoint</vt:lpstr>
      <vt:lpstr>Présentation PowerPoint</vt:lpstr>
      <vt:lpstr>Présentation PowerPoint</vt:lpstr>
      <vt:lpstr>Test antigénique rapide/autotest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Tests antigéniques automatisés</vt:lpstr>
      <vt:lpstr>Tests de dépistage RT-PCR</vt:lpstr>
      <vt:lpstr>LA TECHNIQUE DE POLYMERASE CHAIN REACTION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UGUEN</dc:creator>
  <cp:lastModifiedBy>Christophe UGUEN</cp:lastModifiedBy>
  <cp:revision>23</cp:revision>
  <dcterms:created xsi:type="dcterms:W3CDTF">2021-12-07T19:04:47Z</dcterms:created>
  <dcterms:modified xsi:type="dcterms:W3CDTF">2022-02-28T21:51:34Z</dcterms:modified>
</cp:coreProperties>
</file>